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39A2C-7333-483D-9733-F4F1B6C06D38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3ACE5-CEF5-400B-86C5-33C87D7D6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379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3DA90-2A73-4958-810E-F4575B74FC79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6508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3DA90-2A73-4958-810E-F4575B74FC79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9084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3DA90-2A73-4958-810E-F4575B74FC79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775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3DA90-2A73-4958-810E-F4575B74FC7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4338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3DA90-2A73-4958-810E-F4575B74FC7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838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3DA90-2A73-4958-810E-F4575B74FC79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1439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3DA90-2A73-4958-810E-F4575B74FC79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0352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3DA90-2A73-4958-810E-F4575B74FC79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162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3DA90-2A73-4958-810E-F4575B74FC7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0818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3DA90-2A73-4958-810E-F4575B74FC7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593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3DA90-2A73-4958-810E-F4575B74FC7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2348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3DA90-2A73-4958-810E-F4575B74FC7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379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3DA90-2A73-4958-810E-F4575B74FC79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0726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3DA90-2A73-4958-810E-F4575B74FC79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84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3DA90-2A73-4958-810E-F4575B74FC79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9883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3DA90-2A73-4958-810E-F4575B74FC7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24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DB0A-52B6-40AA-B0C1-FE38AA7C732F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1F40-EC4F-48D5-8DC8-9EDA82AF1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84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DB0A-52B6-40AA-B0C1-FE38AA7C732F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1F40-EC4F-48D5-8DC8-9EDA82AF1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414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DB0A-52B6-40AA-B0C1-FE38AA7C732F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1F40-EC4F-48D5-8DC8-9EDA82AF1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773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DB0A-52B6-40AA-B0C1-FE38AA7C732F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1F40-EC4F-48D5-8DC8-9EDA82AF1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12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DB0A-52B6-40AA-B0C1-FE38AA7C732F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1F40-EC4F-48D5-8DC8-9EDA82AF1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767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DB0A-52B6-40AA-B0C1-FE38AA7C732F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1F40-EC4F-48D5-8DC8-9EDA82AF1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890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DB0A-52B6-40AA-B0C1-FE38AA7C732F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1F40-EC4F-48D5-8DC8-9EDA82AF1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245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DB0A-52B6-40AA-B0C1-FE38AA7C732F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1F40-EC4F-48D5-8DC8-9EDA82AF1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974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DB0A-52B6-40AA-B0C1-FE38AA7C732F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1F40-EC4F-48D5-8DC8-9EDA82AF1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508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DB0A-52B6-40AA-B0C1-FE38AA7C732F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1F40-EC4F-48D5-8DC8-9EDA82AF1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167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DB0A-52B6-40AA-B0C1-FE38AA7C732F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1F40-EC4F-48D5-8DC8-9EDA82AF1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314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ADB0A-52B6-40AA-B0C1-FE38AA7C732F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1F40-EC4F-48D5-8DC8-9EDA82AF1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759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79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 Ticaret Genel Müdürlüğü</a:t>
            </a:r>
            <a:endParaRPr lang="tr-TR" sz="1798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050613" y="623804"/>
            <a:ext cx="6093948" cy="11310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092">
              <a:spcBef>
                <a:spcPct val="20000"/>
              </a:spcBef>
            </a:pPr>
            <a:r>
              <a:rPr lang="tr-TR" sz="3068" b="1" dirty="0">
                <a:solidFill>
                  <a:schemeClr val="tx2"/>
                </a:solidFill>
                <a:latin typeface="Cambria" panose="02040503050406030204" pitchFamily="18" charset="0"/>
                <a:cs typeface="Times New Roman" pitchFamily="18" charset="0"/>
              </a:rPr>
              <a:t>T.C.</a:t>
            </a:r>
          </a:p>
          <a:p>
            <a:pPr algn="ctr" defTabSz="457092">
              <a:spcBef>
                <a:spcPct val="20000"/>
              </a:spcBef>
            </a:pPr>
            <a:r>
              <a:rPr lang="tr-TR" sz="3068" b="1" dirty="0">
                <a:solidFill>
                  <a:schemeClr val="tx2"/>
                </a:solidFill>
                <a:latin typeface="Cambria" panose="02040503050406030204" pitchFamily="18" charset="0"/>
                <a:cs typeface="Times New Roman" pitchFamily="18" charset="0"/>
              </a:rPr>
              <a:t>TİCARET BAKANLIĞI</a:t>
            </a:r>
            <a:endParaRPr lang="tr-TR" sz="3068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050613" y="4510371"/>
            <a:ext cx="6093948" cy="9712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856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MERKEZİ SİCİL KAYIT SİSTEMİ</a:t>
            </a:r>
          </a:p>
          <a:p>
            <a:pPr algn="ctr"/>
            <a:r>
              <a:rPr lang="tr-TR" sz="2856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(MERSİS)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050612" y="5556497"/>
            <a:ext cx="6093948" cy="369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79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25.03.2020</a:t>
            </a:r>
            <a:endParaRPr lang="tr-TR" sz="1798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3" descr="Ticaret Bakanlığı Logo Arma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04" y="1774355"/>
            <a:ext cx="2451392" cy="245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3" y="413320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9" y="1103448"/>
            <a:ext cx="110213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541786" y="1770585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2993" y="1931791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604" lvl="1" indent="0" algn="just" defTabSz="381192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9931" y="1189791"/>
            <a:ext cx="10680855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3626" lvl="2" algn="just">
              <a:spcAft>
                <a:spcPts val="635"/>
              </a:spcAft>
              <a:buClr>
                <a:srgbClr val="FF0000"/>
              </a:buClr>
              <a:tabLst>
                <a:tab pos="0" algn="l"/>
              </a:tabLst>
            </a:pPr>
            <a:endParaRPr lang="tr-TR" sz="1904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10</a:t>
            </a:fld>
            <a:endParaRPr lang="en-US"/>
          </a:p>
        </p:txBody>
      </p:sp>
      <p:sp>
        <p:nvSpPr>
          <p:cNvPr id="17" name="Metin kutusu 16"/>
          <p:cNvSpPr txBox="1"/>
          <p:nvPr/>
        </p:nvSpPr>
        <p:spPr>
          <a:xfrm>
            <a:off x="836734" y="1367835"/>
            <a:ext cx="10247247" cy="132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kurul çağrısının azlık pay sahipleri tarafından yapılması halinde Bakanlık temsilcisi talep dilekçesi başvuruyu yapan kişi tarafından imzalanır. </a:t>
            </a:r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«Dilekçeyi İmzalayacak Kişi» </a:t>
            </a:r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bölümünde otomatik olarak çıkan başvuruda bulunan kişi seçilerek </a:t>
            </a:r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«Kaydet» butonuna tıklanır.</a:t>
            </a:r>
          </a:p>
          <a:p>
            <a:endParaRPr lang="tr-TR" sz="201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78" y="2634370"/>
            <a:ext cx="9902227" cy="208715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8508" y="4336115"/>
            <a:ext cx="8413185" cy="2308851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2413705" y="183159"/>
            <a:ext cx="8240884" cy="87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4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Bakanlık Temsilcisi Başvuru İşlemleri</a:t>
            </a:r>
          </a:p>
          <a:p>
            <a:pPr algn="ctr"/>
            <a:r>
              <a:rPr lang="tr-TR" sz="243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 Dilekçesinin Oluşturulması</a:t>
            </a:r>
            <a:endParaRPr lang="tr-TR" sz="2433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9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3" y="413320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9" y="1103448"/>
            <a:ext cx="110213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541786" y="1770585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2993" y="1931791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604" lvl="1" indent="0" algn="just" defTabSz="381192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9931" y="1189791"/>
            <a:ext cx="10680855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3626" lvl="2" algn="just">
              <a:spcAft>
                <a:spcPts val="635"/>
              </a:spcAft>
              <a:buClr>
                <a:srgbClr val="FF0000"/>
              </a:buClr>
              <a:tabLst>
                <a:tab pos="0" algn="l"/>
              </a:tabLst>
            </a:pPr>
            <a:endParaRPr lang="tr-TR" sz="1904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11</a:t>
            </a:fld>
            <a:endParaRPr lang="en-US"/>
          </a:p>
        </p:txBody>
      </p:sp>
      <p:sp>
        <p:nvSpPr>
          <p:cNvPr id="17" name="Metin kutusu 16"/>
          <p:cNvSpPr txBox="1"/>
          <p:nvPr/>
        </p:nvSpPr>
        <p:spPr>
          <a:xfrm>
            <a:off x="836734" y="1264656"/>
            <a:ext cx="10247247" cy="132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kurul çağrısının mahkemece atanmış kayyım tarafından yapılması halinde </a:t>
            </a:r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Bakanlık temsilcisi talep dilekçesi </a:t>
            </a:r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kayyım tarafından </a:t>
            </a:r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imzalanır. </a:t>
            </a:r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«Çağrı Türü Seçimi» bölümünden «Kişi Ekle» butonuna tıklayarak TC Kimlik ve seri numarası girilmek suretiyle kayyım Sisteme eklenir ve «Dilekçeyi İmzalayacak Kişi»</a:t>
            </a:r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bölümünden seçilerek «Kaydet» butonuna tıklanır.</a:t>
            </a:r>
            <a:endParaRPr lang="tr-TR" sz="201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94" y="2739135"/>
            <a:ext cx="9644069" cy="264818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97" y="4775703"/>
            <a:ext cx="7837786" cy="1937065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2413705" y="183159"/>
            <a:ext cx="8240884" cy="87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4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Bakanlık Temsilcisi Başvuru İşlemleri</a:t>
            </a:r>
          </a:p>
          <a:p>
            <a:pPr algn="ctr"/>
            <a:r>
              <a:rPr lang="tr-TR" sz="243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 Dilekçesinin Oluşturulması</a:t>
            </a:r>
            <a:endParaRPr lang="tr-TR" sz="2433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3" y="413320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9" y="1103448"/>
            <a:ext cx="110213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541786" y="1770585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2993" y="1931791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604" lvl="1" indent="0" algn="just" defTabSz="381192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9931" y="1189791"/>
            <a:ext cx="10680855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3626" lvl="2" algn="just">
              <a:spcAft>
                <a:spcPts val="635"/>
              </a:spcAft>
              <a:buClr>
                <a:srgbClr val="FF0000"/>
              </a:buClr>
              <a:tabLst>
                <a:tab pos="0" algn="l"/>
              </a:tabLst>
            </a:pPr>
            <a:endParaRPr lang="tr-TR" sz="1904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836734" y="1162441"/>
            <a:ext cx="10247247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kurul çağrısının mahkemeden izin alan pay sahibi tarafından yapılması halinde </a:t>
            </a:r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Bakanlık temsilcisi talep dilekçesi </a:t>
            </a:r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söz konusu pay sahibi tarafından </a:t>
            </a:r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imzalanır. </a:t>
            </a:r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«Çağrı Türü Seçimi» bölümünden «Kişi Ekle» butonuna tıklayarak TC Kimlik ve seri numarası girilmek suretiyle pay sahibi Sisteme eklenir ve «Dilekçeyi İmzalayacak Kişi»</a:t>
            </a:r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bölümünden seçilerek «Kaydet» butonuna tıklanır.</a:t>
            </a:r>
            <a:endParaRPr lang="tr-TR" sz="201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34" y="2789915"/>
            <a:ext cx="8983979" cy="2674777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60" y="4920935"/>
            <a:ext cx="7837786" cy="1937065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2413705" y="183159"/>
            <a:ext cx="8240884" cy="87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4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Bakanlık Temsilcisi Başvuru İşlemleri</a:t>
            </a:r>
          </a:p>
          <a:p>
            <a:pPr algn="ctr"/>
            <a:r>
              <a:rPr lang="tr-TR" sz="243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 Dilekçesinin Oluşturulması</a:t>
            </a:r>
            <a:endParaRPr lang="tr-TR" sz="2433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3" y="413320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9" y="1103448"/>
            <a:ext cx="110213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541786" y="1770585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2993" y="1931791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604" lvl="1" indent="0" algn="just" defTabSz="381192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9931" y="1189791"/>
            <a:ext cx="10680855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3626" lvl="2" algn="just">
              <a:spcAft>
                <a:spcPts val="635"/>
              </a:spcAft>
              <a:buClr>
                <a:srgbClr val="FF0000"/>
              </a:buClr>
              <a:tabLst>
                <a:tab pos="0" algn="l"/>
              </a:tabLst>
            </a:pPr>
            <a:endParaRPr lang="tr-TR" sz="1904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13</a:t>
            </a:fld>
            <a:endParaRPr lang="en-US"/>
          </a:p>
        </p:txBody>
      </p:sp>
      <p:sp>
        <p:nvSpPr>
          <p:cNvPr id="17" name="Metin kutusu 16"/>
          <p:cNvSpPr txBox="1"/>
          <p:nvPr/>
        </p:nvSpPr>
        <p:spPr>
          <a:xfrm>
            <a:off x="966541" y="1294364"/>
            <a:ext cx="10247247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«İletişim ve Ödeme Bilgileri» alanında İl Müdürlüğünün iletişim bilgileri ile Bakanlık temsilcisi ücretinin yatırılacağı banka hesap bilgileri yer almaktadır. </a:t>
            </a:r>
            <a:endParaRPr lang="tr-TR" sz="201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82" y="2162950"/>
            <a:ext cx="11486955" cy="4482015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2413705" y="183159"/>
            <a:ext cx="8240884" cy="87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4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Bakanlık Temsilcisi Başvuru İşlemleri</a:t>
            </a:r>
          </a:p>
          <a:p>
            <a:pPr algn="ctr"/>
            <a:r>
              <a:rPr lang="tr-TR" sz="243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 Dilekçesinin Oluşturulması</a:t>
            </a:r>
            <a:endParaRPr lang="tr-TR" sz="2433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3" y="413320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9" y="1103448"/>
            <a:ext cx="110213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541786" y="1770585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2993" y="1931791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604" lvl="1" indent="0" algn="just" defTabSz="381192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9931" y="1189791"/>
            <a:ext cx="10680855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3626" lvl="2" algn="just">
              <a:spcAft>
                <a:spcPts val="635"/>
              </a:spcAft>
              <a:buClr>
                <a:srgbClr val="FF0000"/>
              </a:buClr>
              <a:tabLst>
                <a:tab pos="0" algn="l"/>
              </a:tabLst>
            </a:pPr>
            <a:endParaRPr lang="tr-TR" sz="1904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14</a:t>
            </a:fld>
            <a:endParaRPr lang="en-US"/>
          </a:p>
        </p:txBody>
      </p:sp>
      <p:sp>
        <p:nvSpPr>
          <p:cNvPr id="17" name="Metin kutusu 16"/>
          <p:cNvSpPr txBox="1"/>
          <p:nvPr/>
        </p:nvSpPr>
        <p:spPr>
          <a:xfrm>
            <a:off x="836734" y="1294794"/>
            <a:ext cx="10247247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 menüde yer alan tüm bilgiler doldurulduktan sonra «Dilekçe» butonuna tıklanarak Bakanlık temsilcisi başvuru dilekçesi görüntülenir ve «indir» butonu tıklanarak bilgisayara indirilir. </a:t>
            </a:r>
            <a:endParaRPr lang="tr-TR" sz="201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394" y="2247601"/>
            <a:ext cx="9208930" cy="4453334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2413705" y="183159"/>
            <a:ext cx="8240884" cy="87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4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Bakanlık Temsilcisi Başvuru İşlemleri</a:t>
            </a:r>
          </a:p>
          <a:p>
            <a:pPr algn="ctr"/>
            <a:r>
              <a:rPr lang="tr-TR" sz="243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 Dilekçesinin Oluşturulması</a:t>
            </a:r>
            <a:endParaRPr lang="tr-TR" sz="2433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3" y="413320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9" y="1103448"/>
            <a:ext cx="110213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541786" y="1770585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2993" y="1931791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604" lvl="1" indent="0" algn="just" defTabSz="381192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9931" y="1189791"/>
            <a:ext cx="10680855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3626" lvl="2" algn="just">
              <a:spcAft>
                <a:spcPts val="635"/>
              </a:spcAft>
              <a:buClr>
                <a:srgbClr val="FF0000"/>
              </a:buClr>
              <a:tabLst>
                <a:tab pos="0" algn="l"/>
              </a:tabLst>
            </a:pPr>
            <a:endParaRPr lang="tr-TR" sz="1904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15</a:t>
            </a:fld>
            <a:endParaRPr lang="en-US"/>
          </a:p>
        </p:txBody>
      </p:sp>
      <p:sp>
        <p:nvSpPr>
          <p:cNvPr id="17" name="Metin kutusu 16"/>
          <p:cNvSpPr txBox="1"/>
          <p:nvPr/>
        </p:nvSpPr>
        <p:spPr>
          <a:xfrm>
            <a:off x="454285" y="1334408"/>
            <a:ext cx="5548378" cy="102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Çıktısı alınarak imzalanan dilekçe ile birlikte dilekçenin ekleri olan belgeler «Belgeler» adımından Sisteme yüklenir.</a:t>
            </a:r>
            <a:endParaRPr lang="tr-TR" sz="201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189" y="1666807"/>
            <a:ext cx="5622082" cy="505785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30" y="2646338"/>
            <a:ext cx="5561630" cy="3969714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2413705" y="183159"/>
            <a:ext cx="8240884" cy="87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4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Bakanlık Temsilcisi Başvuru İşlemleri</a:t>
            </a:r>
          </a:p>
          <a:p>
            <a:pPr algn="ctr"/>
            <a:r>
              <a:rPr lang="tr-TR" sz="243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 Dilekçesinin Oluşturulması</a:t>
            </a:r>
            <a:endParaRPr lang="tr-TR" sz="2433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3" y="413320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05274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541786" y="1770585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2993" y="1931791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604" lvl="1" indent="0" algn="just" defTabSz="381192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9931" y="1189791"/>
            <a:ext cx="10680855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3626" lvl="2" algn="just">
              <a:spcAft>
                <a:spcPts val="635"/>
              </a:spcAft>
              <a:buClr>
                <a:srgbClr val="FF0000"/>
              </a:buClr>
              <a:tabLst>
                <a:tab pos="0" algn="l"/>
              </a:tabLst>
            </a:pPr>
            <a:endParaRPr lang="tr-TR" sz="1904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16</a:t>
            </a:fld>
            <a:endParaRPr lang="en-US"/>
          </a:p>
        </p:txBody>
      </p:sp>
      <p:sp>
        <p:nvSpPr>
          <p:cNvPr id="17" name="Metin kutusu 16"/>
          <p:cNvSpPr txBox="1"/>
          <p:nvPr/>
        </p:nvSpPr>
        <p:spPr>
          <a:xfrm>
            <a:off x="691018" y="1385128"/>
            <a:ext cx="10690372" cy="1117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2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«Süreç Seçimi» adımından dilekçenin e-imza ya da mobil imza ile imzalanmasının seçilmesi halinde başvuru dilekçesinin çıktısı alınıp imzalanmasına gerek kalmadan e-imza ile imzalanarak ilerlenmesi imkan dahilindedir.</a:t>
            </a:r>
            <a:endParaRPr lang="tr-TR" sz="222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65" y="2909644"/>
            <a:ext cx="9601872" cy="3093153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2413705" y="183159"/>
            <a:ext cx="8240884" cy="87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4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Bakanlık Temsilcisi Başvuru İşlemleri</a:t>
            </a:r>
          </a:p>
          <a:p>
            <a:pPr algn="ctr"/>
            <a:r>
              <a:rPr lang="tr-TR" sz="243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Başvurunun Onaya Gönderilmesi</a:t>
            </a:r>
            <a:endParaRPr lang="tr-TR" sz="2433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3" y="413320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05274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541786" y="1770585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2993" y="1931791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604" lvl="1" indent="0" algn="just" defTabSz="381192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9931" y="1189791"/>
            <a:ext cx="10680855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3626" lvl="2" algn="just">
              <a:spcAft>
                <a:spcPts val="635"/>
              </a:spcAft>
              <a:buClr>
                <a:srgbClr val="FF0000"/>
              </a:buClr>
              <a:tabLst>
                <a:tab pos="0" algn="l"/>
              </a:tabLst>
            </a:pPr>
            <a:endParaRPr lang="tr-TR" sz="1904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17</a:t>
            </a:fld>
            <a:endParaRPr lang="en-US"/>
          </a:p>
        </p:txBody>
      </p:sp>
      <p:sp>
        <p:nvSpPr>
          <p:cNvPr id="17" name="Metin kutusu 16"/>
          <p:cNvSpPr txBox="1"/>
          <p:nvPr/>
        </p:nvSpPr>
        <p:spPr>
          <a:xfrm>
            <a:off x="610415" y="1307042"/>
            <a:ext cx="10690372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olarak «Onaya Gönder» adımında onaya gönder butonuna tıklanarak başvuru onaya gönderilir ve  Sistem tarafından talep numarası oluşturulur.</a:t>
            </a:r>
            <a:endParaRPr lang="tr-TR" sz="201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508" y="2166293"/>
            <a:ext cx="7959579" cy="336171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488" y="5637423"/>
            <a:ext cx="7697618" cy="1007542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2413705" y="183159"/>
            <a:ext cx="8240884" cy="87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4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Bakanlık Temsilcisi Başvuru İşlemleri</a:t>
            </a:r>
          </a:p>
          <a:p>
            <a:pPr algn="ctr"/>
            <a:r>
              <a:rPr lang="tr-TR" sz="243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Başvurunun Onaya Gönderilmesi</a:t>
            </a:r>
            <a:endParaRPr lang="tr-TR" sz="2433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6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91816" y="5486276"/>
            <a:ext cx="10969106" cy="330430"/>
          </a:xfrm>
          <a:prstGeom prst="rect">
            <a:avLst/>
          </a:prstGeom>
        </p:spPr>
        <p:txBody>
          <a:bodyPr vert="horz" lIns="96724" tIns="48362" rIns="96724" bIns="48362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83626">
              <a:buNone/>
              <a:defRPr/>
            </a:pPr>
            <a:endParaRPr lang="en-US" sz="201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Ticaret Bakanlığı Logo Arma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17" y="985366"/>
            <a:ext cx="1762744" cy="176274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054" y="3056847"/>
            <a:ext cx="12084050" cy="2759858"/>
          </a:xfrm>
          <a:prstGeom prst="rect">
            <a:avLst/>
          </a:prstGeom>
        </p:spPr>
        <p:txBody>
          <a:bodyPr vert="horz" lIns="96724" tIns="48362" rIns="96724" bIns="4836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tr-TR" sz="2116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3279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Anonim Şirketlerin Genel Kurul T</a:t>
            </a:r>
            <a:r>
              <a:rPr lang="tr-TR" sz="3279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oplantılarına </a:t>
            </a:r>
            <a:br>
              <a:rPr lang="tr-TR" sz="3279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79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Bakanlık Temsilcisi Başvurusu ve Görevlendirme </a:t>
            </a:r>
            <a:r>
              <a:rPr lang="tr-TR" sz="3279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3279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şlemlerinin </a:t>
            </a:r>
            <a:r>
              <a:rPr lang="tr-TR" sz="3279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MERSİS </a:t>
            </a:r>
            <a:r>
              <a:rPr lang="tr-TR" sz="3279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Üzerinden </a:t>
            </a:r>
            <a:br>
              <a:rPr lang="tr-TR" sz="3279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79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Elektronik Ortamda Yapılması</a:t>
            </a:r>
            <a:endParaRPr lang="tr-TR" sz="3279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3" y="413320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06836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541786" y="1770585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2993" y="1931791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604" lvl="1" indent="0" algn="just" defTabSz="381192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9931" y="1189791"/>
            <a:ext cx="10680855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3626" lvl="2" algn="just">
              <a:spcAft>
                <a:spcPts val="635"/>
              </a:spcAft>
              <a:buClr>
                <a:srgbClr val="FF0000"/>
              </a:buClr>
              <a:tabLst>
                <a:tab pos="0" algn="l"/>
              </a:tabLst>
            </a:pPr>
            <a:endParaRPr lang="tr-TR" sz="1904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3</a:t>
            </a:fld>
            <a:endParaRPr lang="en-US"/>
          </a:p>
        </p:txBody>
      </p:sp>
      <p:sp>
        <p:nvSpPr>
          <p:cNvPr id="4" name="Metin kutusu 3"/>
          <p:cNvSpPr txBox="1"/>
          <p:nvPr/>
        </p:nvSpPr>
        <p:spPr>
          <a:xfrm>
            <a:off x="2542670" y="425585"/>
            <a:ext cx="8240884" cy="5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56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Bakanlık Temsilcisi Başvuru İşlemleri</a:t>
            </a:r>
            <a:endParaRPr lang="tr-TR" sz="2856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86" y="1467025"/>
            <a:ext cx="11026536" cy="5149027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7660466" y="4914607"/>
            <a:ext cx="2785651" cy="180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2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«Bakanlık Temsilcisi Talebi» butonu üzerinden başvuru işlemine başlanılmaktadır.</a:t>
            </a:r>
          </a:p>
        </p:txBody>
      </p:sp>
      <p:sp>
        <p:nvSpPr>
          <p:cNvPr id="16" name="Sağ Ok 15"/>
          <p:cNvSpPr/>
          <p:nvPr/>
        </p:nvSpPr>
        <p:spPr>
          <a:xfrm>
            <a:off x="6515467" y="5419954"/>
            <a:ext cx="722206" cy="41268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904"/>
          </a:p>
        </p:txBody>
      </p:sp>
    </p:spTree>
    <p:extLst>
      <p:ext uri="{BB962C8B-B14F-4D97-AF65-F5344CB8AC3E}">
        <p14:creationId xmlns:p14="http://schemas.microsoft.com/office/powerpoint/2010/main" val="23128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3" y="413320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9" y="1103448"/>
            <a:ext cx="114173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541786" y="1770585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2993" y="1931791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604" lvl="1" indent="0" algn="just" defTabSz="381192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9931" y="1189791"/>
            <a:ext cx="10680855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3626" lvl="2" algn="just">
              <a:spcAft>
                <a:spcPts val="635"/>
              </a:spcAft>
              <a:buClr>
                <a:srgbClr val="FF0000"/>
              </a:buClr>
              <a:tabLst>
                <a:tab pos="0" algn="l"/>
              </a:tabLst>
            </a:pPr>
            <a:endParaRPr lang="tr-TR" sz="1904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4</a:t>
            </a:fld>
            <a:endParaRPr lang="en-US"/>
          </a:p>
        </p:txBody>
      </p:sp>
      <p:sp>
        <p:nvSpPr>
          <p:cNvPr id="4" name="Metin kutusu 3"/>
          <p:cNvSpPr txBox="1"/>
          <p:nvPr/>
        </p:nvSpPr>
        <p:spPr>
          <a:xfrm>
            <a:off x="2542670" y="425585"/>
            <a:ext cx="8240884" cy="5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56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Bakanlık Temsilcisi Başvuru İşlemleri</a:t>
            </a:r>
            <a:endParaRPr lang="tr-TR" sz="2856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-391051" y="1214072"/>
            <a:ext cx="3212699" cy="566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3626" lvl="2">
              <a:spcAft>
                <a:spcPts val="635"/>
              </a:spcAft>
              <a:buClr>
                <a:srgbClr val="FF0000"/>
              </a:buClr>
              <a:tabLst>
                <a:tab pos="0" algn="l"/>
              </a:tabLst>
            </a:pPr>
            <a:r>
              <a:rPr lang="tr-TR" sz="20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Bakanlık Temsilcisi Talebi butonuna tıklandığında açılan </a:t>
            </a:r>
            <a:r>
              <a:rPr lang="tr-TR" sz="20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ekranda, </a:t>
            </a:r>
            <a:r>
              <a:rPr lang="tr-TR" sz="20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Bakanlık temsilcisi talebinde bulunulacak genel kurul toplantısı olan şirket MERSİS No, Vergi No, Unvan veya Ticaret Sicil No arama kriterlerinden herhangi biri </a:t>
            </a:r>
            <a:r>
              <a:rPr lang="tr-TR" sz="20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yazılmak suretiyle </a:t>
            </a:r>
            <a:r>
              <a:rPr lang="tr-TR" sz="20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«Firma Ara» butonuna </a:t>
            </a:r>
            <a:r>
              <a:rPr lang="tr-TR" sz="20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basılarak Sistemden çağırılır ve «Bakanlık Temsilcisi Talebi» butonuna tıklanarak başvuru başlatılır.</a:t>
            </a:r>
            <a:endParaRPr lang="tr-TR" sz="201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648" y="1324934"/>
            <a:ext cx="9299609" cy="538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3" y="413320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9" y="1103448"/>
            <a:ext cx="110213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541786" y="1770585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2993" y="1931791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604" lvl="1" indent="0" algn="just" defTabSz="381192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9931" y="1189791"/>
            <a:ext cx="10680855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3626" lvl="2" algn="just">
              <a:spcAft>
                <a:spcPts val="635"/>
              </a:spcAft>
              <a:buClr>
                <a:srgbClr val="FF0000"/>
              </a:buClr>
              <a:tabLst>
                <a:tab pos="0" algn="l"/>
              </a:tabLst>
            </a:pPr>
            <a:endParaRPr lang="tr-TR" sz="1904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5</a:t>
            </a:fld>
            <a:endParaRPr lang="en-US"/>
          </a:p>
        </p:txBody>
      </p:sp>
      <p:sp>
        <p:nvSpPr>
          <p:cNvPr id="4" name="Metin kutusu 3"/>
          <p:cNvSpPr txBox="1"/>
          <p:nvPr/>
        </p:nvSpPr>
        <p:spPr>
          <a:xfrm>
            <a:off x="2413705" y="183159"/>
            <a:ext cx="8240884" cy="87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4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Bakanlık Temsilcisi Başvuru İşlemleri</a:t>
            </a:r>
          </a:p>
          <a:p>
            <a:pPr algn="ctr"/>
            <a:r>
              <a:rPr lang="tr-TR" sz="243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 Dilekçesinin Oluşturulması</a:t>
            </a:r>
            <a:endParaRPr lang="tr-TR" sz="2433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742643" y="1284851"/>
            <a:ext cx="11017456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Açılan ekranda, sol alt kısımda yer alan Temsilci Katılım Durumu, Çağrı Türü Seçimi, Genel Kurul Bilgileri ve Dilekçeyi İmzalayacak Kişi bilgileri girilerek başvuru dilekçesi oluşturulur</a:t>
            </a:r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1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060" y="2046227"/>
            <a:ext cx="10030597" cy="46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3" y="413320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9" y="1103448"/>
            <a:ext cx="110213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541786" y="1770585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2993" y="1931791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604" lvl="1" indent="0" algn="just" defTabSz="381192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9931" y="1189791"/>
            <a:ext cx="10680855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3626" lvl="2" algn="just">
              <a:spcAft>
                <a:spcPts val="635"/>
              </a:spcAft>
              <a:buClr>
                <a:srgbClr val="FF0000"/>
              </a:buClr>
              <a:tabLst>
                <a:tab pos="0" algn="l"/>
              </a:tabLst>
            </a:pPr>
            <a:endParaRPr lang="tr-TR" sz="1904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6</a:t>
            </a:fld>
            <a:endParaRPr lang="en-US"/>
          </a:p>
        </p:txBody>
      </p:sp>
      <p:sp>
        <p:nvSpPr>
          <p:cNvPr id="9" name="Metin kutusu 8"/>
          <p:cNvSpPr txBox="1"/>
          <p:nvPr/>
        </p:nvSpPr>
        <p:spPr>
          <a:xfrm>
            <a:off x="742643" y="1284851"/>
            <a:ext cx="11017456" cy="132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Anonim Şirketlerin Genel Kurul Toplantılarının Usul ve Esasları ile Bu Toplantılarda Bulunacak Gümrük ve Ticaret Bakanlığı Temsilcileri Hakkında Yönetmeliğin </a:t>
            </a:r>
            <a:r>
              <a:rPr lang="tr-TR" sz="20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tr-TR" sz="201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nci</a:t>
            </a:r>
            <a:r>
              <a:rPr lang="tr-TR" sz="20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maddesi kapsamında «Temsilci Katılım Durumu» bölümünden başvurusu yapılan genel kurul toplantısının Bakanlık temsilcisi bulunması zorunlu genel kurul toplantısı olup olmadığına ilişkin seçim yapılır ve «Kaydet» butonuna tıklanır.</a:t>
            </a:r>
            <a:endParaRPr lang="tr-TR" sz="201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00" y="2581572"/>
            <a:ext cx="11834919" cy="4195687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2413705" y="183159"/>
            <a:ext cx="8240884" cy="87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4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Bakanlık Temsilcisi Başvuru İşlemleri</a:t>
            </a:r>
          </a:p>
          <a:p>
            <a:pPr algn="ctr"/>
            <a:r>
              <a:rPr lang="tr-TR" sz="243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 Dilekçesinin Oluşturulması</a:t>
            </a:r>
            <a:endParaRPr lang="tr-TR" sz="2433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3" y="413320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9" y="1103448"/>
            <a:ext cx="110213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541786" y="1770585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2993" y="1931791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604" lvl="1" indent="0" algn="just" defTabSz="381192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9931" y="1189791"/>
            <a:ext cx="10680855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3626" lvl="2" algn="just">
              <a:spcAft>
                <a:spcPts val="635"/>
              </a:spcAft>
              <a:buClr>
                <a:srgbClr val="FF0000"/>
              </a:buClr>
              <a:tabLst>
                <a:tab pos="0" algn="l"/>
              </a:tabLst>
            </a:pPr>
            <a:endParaRPr lang="tr-TR" sz="1904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7</a:t>
            </a:fld>
            <a:endParaRPr lang="en-US"/>
          </a:p>
        </p:txBody>
      </p:sp>
      <p:sp>
        <p:nvSpPr>
          <p:cNvPr id="9" name="Metin kutusu 8"/>
          <p:cNvSpPr txBox="1"/>
          <p:nvPr/>
        </p:nvSpPr>
        <p:spPr>
          <a:xfrm>
            <a:off x="742643" y="1284851"/>
            <a:ext cx="11017456" cy="132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Anonim Şirketlerin Genel Kurul Toplantılarının Usul ve Esasları ile Bu Toplantılarda Bulunacak Gümrük ve Ticaret Bakanlığı Temsilcileri Hakkında </a:t>
            </a:r>
            <a:r>
              <a:rPr lang="tr-TR" sz="20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Yönetmeliğin ‘Çağrıya yetkili </a:t>
            </a:r>
            <a:r>
              <a:rPr lang="tr-TR" sz="20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20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lanlar’ başlıklı 9 uncu maddesi kapsamında </a:t>
            </a:r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«Çağrı Türü Seçimi» bölümünden Genel Kurul çağrısının kim tarafından yapıldığına ilişkin seçim yapılır ve «Kaydet» butonuna tıklanır.</a:t>
            </a:r>
            <a:endParaRPr lang="tr-TR" sz="201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92" y="2620782"/>
            <a:ext cx="11747935" cy="4100694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2413705" y="183159"/>
            <a:ext cx="8240884" cy="87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4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Bakanlık Temsilcisi Başvuru İşlemleri</a:t>
            </a:r>
          </a:p>
          <a:p>
            <a:pPr algn="ctr"/>
            <a:r>
              <a:rPr lang="tr-TR" sz="243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 Dilekçesinin Oluşturulması</a:t>
            </a:r>
            <a:endParaRPr lang="tr-TR" sz="2433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3" y="413320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9" y="1103448"/>
            <a:ext cx="110213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541786" y="1770585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2993" y="1931791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604" lvl="1" indent="0" algn="just" defTabSz="381192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9931" y="1189791"/>
            <a:ext cx="10680855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3626" lvl="2" algn="just">
              <a:spcAft>
                <a:spcPts val="635"/>
              </a:spcAft>
              <a:buClr>
                <a:srgbClr val="FF0000"/>
              </a:buClr>
              <a:tabLst>
                <a:tab pos="0" algn="l"/>
              </a:tabLst>
            </a:pPr>
            <a:endParaRPr lang="tr-TR" sz="1904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8</a:t>
            </a:fld>
            <a:endParaRPr lang="en-US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71" y="1292570"/>
            <a:ext cx="11275386" cy="5428906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252583" y="3202763"/>
            <a:ext cx="2308479" cy="350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2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«Genel Kurul Bilgileri» bölümünden toplantı türü, ait olduğu yıl, tarih, saat, adres, iletişim bilgileri girilir ve «Kaydet» butonuna tıklanır.</a:t>
            </a:r>
            <a:endParaRPr lang="tr-TR" sz="222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413705" y="183159"/>
            <a:ext cx="8240884" cy="87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4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Bakanlık Temsilcisi Başvuru İşlemleri</a:t>
            </a:r>
          </a:p>
          <a:p>
            <a:pPr algn="ctr"/>
            <a:r>
              <a:rPr lang="tr-TR" sz="243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 Dilekçesinin Oluşturulması</a:t>
            </a:r>
            <a:endParaRPr lang="tr-TR" sz="2433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3" y="413320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9" y="1103448"/>
            <a:ext cx="110213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541786" y="1770585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2993" y="1931791"/>
            <a:ext cx="11096756" cy="4684261"/>
          </a:xfrm>
          <a:prstGeom prst="rect">
            <a:avLst/>
          </a:prstGeom>
        </p:spPr>
        <p:txBody>
          <a:bodyPr vert="horz" lIns="96724" tIns="48362" rIns="96724" bIns="4836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604" lvl="1" indent="0" algn="just" defTabSz="381192">
              <a:buNone/>
            </a:pPr>
            <a:endParaRPr lang="tr-TR" sz="1481" i="1" dirty="0">
              <a:latin typeface="Myriad Pro"/>
              <a:cs typeface="Myriad Pro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9931" y="1189791"/>
            <a:ext cx="10680855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3626" lvl="2" algn="just">
              <a:spcAft>
                <a:spcPts val="635"/>
              </a:spcAft>
              <a:buClr>
                <a:srgbClr val="FF0000"/>
              </a:buClr>
              <a:tabLst>
                <a:tab pos="0" algn="l"/>
              </a:tabLst>
            </a:pPr>
            <a:endParaRPr lang="tr-TR" sz="1904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9</a:t>
            </a:fld>
            <a:endParaRPr lang="en-US"/>
          </a:p>
        </p:txBody>
      </p:sp>
      <p:sp>
        <p:nvSpPr>
          <p:cNvPr id="17" name="Metin kutusu 16"/>
          <p:cNvSpPr txBox="1"/>
          <p:nvPr/>
        </p:nvSpPr>
        <p:spPr>
          <a:xfrm>
            <a:off x="836734" y="1367835"/>
            <a:ext cx="10247247" cy="132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kurul çağrısının yönetim kurulu üyeleri, tasfiye memurları ve yetkililer tarafından yapılması ya da genel kurulun çağrısız toplanması halinde «</a:t>
            </a:r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Dilekçeyi İmzalayacak Kişi» </a:t>
            </a:r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bölümünde çıkan yetkililerden dilekçeyi imzalayacak kişi seçilerek </a:t>
            </a:r>
            <a:r>
              <a:rPr lang="tr-TR" sz="20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«Kaydet» butonuna tıklanır.</a:t>
            </a:r>
          </a:p>
          <a:p>
            <a:endParaRPr lang="tr-TR" sz="201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76" y="2541925"/>
            <a:ext cx="11015989" cy="2109812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211" y="3742650"/>
            <a:ext cx="9132538" cy="60652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4289" y="4321652"/>
            <a:ext cx="8934665" cy="2536349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2413705" y="183159"/>
            <a:ext cx="8240884" cy="87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4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Bakanlık Temsilcisi Başvuru İşlemleri</a:t>
            </a:r>
          </a:p>
          <a:p>
            <a:pPr algn="ctr"/>
            <a:r>
              <a:rPr lang="tr-TR" sz="243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 Dilekçesinin Oluşturulması</a:t>
            </a:r>
            <a:endParaRPr lang="tr-TR" sz="2433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2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Microsoft Office PowerPoint</Application>
  <PresentationFormat>Geniş ekran</PresentationFormat>
  <Paragraphs>81</Paragraphs>
  <Slides>17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Myriad Pro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T.C. Gümrük ve Ticaret Bakanlığı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 Şahin</dc:creator>
  <cp:lastModifiedBy>Ahmet Şahin</cp:lastModifiedBy>
  <cp:revision>1</cp:revision>
  <dcterms:created xsi:type="dcterms:W3CDTF">2020-04-10T11:36:40Z</dcterms:created>
  <dcterms:modified xsi:type="dcterms:W3CDTF">2020-04-10T11:36:58Z</dcterms:modified>
</cp:coreProperties>
</file>